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65" r:id="rId4"/>
    <p:sldId id="368" r:id="rId5"/>
    <p:sldId id="369" r:id="rId6"/>
    <p:sldId id="32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05" d="100"/>
          <a:sy n="105" d="100"/>
        </p:scale>
        <p:origin x="132" y="25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20.png>
</file>

<file path=ppt/media/image24.png>
</file>

<file path=ppt/media/image28.png>
</file>

<file path=ppt/media/image29.png>
</file>

<file path=ppt/media/image3.png>
</file>

<file path=ppt/media/image30.png>
</file>

<file path=ppt/media/image31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4/16/2020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4.png"/><Relationship Id="rId12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11" Type="http://schemas.openxmlformats.org/officeDocument/2006/relationships/image" Target="../media/image28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9.png"/><Relationship Id="rId4" Type="http://schemas.openxmlformats.org/officeDocument/2006/relationships/image" Target="../media/image24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3.png"/><Relationship Id="rId5" Type="http://schemas.openxmlformats.org/officeDocument/2006/relationships/image" Target="../media/image31.png"/><Relationship Id="rId4" Type="http://schemas.openxmlformats.org/officeDocument/2006/relationships/image" Target="../media/image30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odesk.com/products/fusion-360/overview" TargetMode="External"/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Maximum &amp; Minimum</a:t>
            </a:r>
            <a:br>
              <a:rPr lang="en-US" dirty="0"/>
            </a:br>
            <a:r>
              <a:rPr lang="en-US" sz="2800" dirty="0"/>
              <a:t>Applied Electronics Example 1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254BA4F8-A5DB-45ED-9026-C68C44670DA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8231"/>
    </mc:Choice>
    <mc:Fallback xmlns="">
      <p:transition spd="slow" advTm="823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461061"/>
                <a:ext cx="10908383" cy="284352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power in watts in a circuit with resistance in ohms varies according to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36</m:t>
                        </m:r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num>
                      <m:den>
                        <m:sSup>
                          <m:sSupPr>
                            <m:ctrlPr>
                              <a:rPr lang="en-US" sz="32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32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32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32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. Find the resistance that gives maximum power. </a:t>
                </a:r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461061"/>
                <a:ext cx="10908383" cy="2843520"/>
              </a:xfrm>
              <a:blipFill>
                <a:blip r:embed="rId4"/>
                <a:stretch>
                  <a:fillRect l="-1955" r="-2067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6C07C2A-79C1-496F-9E27-868DF922D62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20321"/>
    </mc:Choice>
    <mc:Fallback xmlns="">
      <p:transition spd="slow" advTm="2032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0585" y="986608"/>
                <a:ext cx="11110823" cy="152367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power in watts in a circuit with resistance in ohms varies according to </a:t>
                </a:r>
                <a14:m>
                  <m:oMath xmlns:m="http://schemas.openxmlformats.org/officeDocument/2006/math"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36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num>
                      <m:den>
                        <m:sSup>
                          <m:sSupPr>
                            <m:ctrlP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. Find the resistance that gives maximum power. </a:t>
                </a:r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0585" y="986608"/>
                <a:ext cx="11110823" cy="1523679"/>
              </a:xfrm>
              <a:blipFill>
                <a:blip r:embed="rId7"/>
                <a:stretch>
                  <a:fillRect l="-1153" r="-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58CB7C-DF38-4FCF-BC2A-6A0DAEEF67F7}"/>
                  </a:ext>
                </a:extLst>
              </p:cNvPr>
              <p:cNvSpPr txBox="1"/>
              <p:nvPr/>
            </p:nvSpPr>
            <p:spPr>
              <a:xfrm>
                <a:off x="2248615" y="2025475"/>
                <a:ext cx="4419604" cy="456387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ct val="150000"/>
                  </a:lnSpc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00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𝑃</m:t>
                      </m:r>
                      <m:r>
                        <a:rPr lang="en-US" sz="200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f>
                        <m:fPr>
                          <m:ctrlPr>
                            <a:rPr lang="en-US" sz="20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sz="20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36</m:t>
                          </m:r>
                          <m:r>
                            <a:rPr lang="en-US" sz="2000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𝑅</m:t>
                          </m:r>
                        </m:num>
                        <m:den>
                          <m:sSup>
                            <m:sSupPr>
                              <m:ctrlPr>
                                <a:rPr lang="en-US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(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𝑅</m:t>
                              </m:r>
                              <m:r>
                                <a:rPr lang="en-US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+4)</m:t>
                              </m:r>
                            </m:e>
                            <m:sup>
                              <m:r>
                                <a:rPr lang="en-US" sz="2000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</m:den>
                      </m:f>
                      <m:r>
                        <a:rPr lang="en-US" sz="2000" b="0" i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 </m:t>
                      </m:r>
                    </m:oMath>
                  </m:oMathPara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𝑑𝑝</m:t>
                        </m:r>
                      </m:num>
                      <m:den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𝑑𝑟</m:t>
                        </m:r>
                      </m:den>
                    </m:f>
                    <m:r>
                      <a:rPr lang="en-US" sz="200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36</m:t>
                        </m:r>
                        <m:r>
                          <m:rPr>
                            <m:nor/>
                          </m:rPr>
                          <a:rPr lang="en-US" sz="2000" dirty="0"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−(1)(2)(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+4)(36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b="0" i="1" smtClean="0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000" i="1" dirty="0"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36</m:t>
                        </m:r>
                        <m:r>
                          <m:rPr>
                            <m:nor/>
                          </m:rPr>
                          <a:rPr lang="en-US" sz="2000" dirty="0"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−(1)(2)(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+4)(36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m:rPr>
                            <m:nor/>
                          </m:r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</m:num>
                      <m:den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0=</m:t>
                    </m:r>
                    <m:f>
                      <m:f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36</m:t>
                        </m:r>
                        <m:r>
                          <m:rPr>
                            <m:nor/>
                          </m:rPr>
                          <a:rPr lang="en-US" sz="2000" dirty="0"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− </m:t>
                    </m:r>
                    <m:f>
                      <m:fPr>
                        <m:ctrlP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(2)(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+4)(36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(2)(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+4)(36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36</m:t>
                        </m:r>
                        <m:r>
                          <m:rPr>
                            <m:nor/>
                          </m:rPr>
                          <a:rPr lang="en-US" sz="2000" dirty="0"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sSup>
                          <m:sSupPr>
                            <m:ctrlP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0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den>
                    </m:f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(2)(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+4)(36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r>
                      <m:rPr>
                        <m:nor/>
                      </m:rPr>
                      <a:rPr lang="en-US" sz="2000" dirty="0">
                        <a:cs typeface="Times New Roman" panose="02020603050405020304" pitchFamily="18" charset="0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58CB7C-DF38-4FCF-BC2A-6A0DAEEF67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8615" y="2025475"/>
                <a:ext cx="4419604" cy="4563878"/>
              </a:xfrm>
              <a:prstGeom prst="rect">
                <a:avLst/>
              </a:prstGeom>
              <a:blipFill>
                <a:blip r:embed="rId11"/>
                <a:stretch>
                  <a:fillRect l="-1241" b="-13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3" name="TextBox 2">
            <a:extLst>
              <a:ext uri="{FF2B5EF4-FFF2-40B4-BE49-F238E27FC236}">
                <a16:creationId xmlns:a16="http://schemas.microsoft.com/office/drawing/2014/main" id="{348278A2-8D4B-4463-82FA-B5528F284377}"/>
              </a:ext>
            </a:extLst>
          </p:cNvPr>
          <p:cNvSpPr txBox="1"/>
          <p:nvPr/>
        </p:nvSpPr>
        <p:spPr>
          <a:xfrm>
            <a:off x="6021237" y="3244334"/>
            <a:ext cx="414930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*Derivative using the Quotient rule!</a:t>
            </a:r>
          </a:p>
        </p:txBody>
      </p:sp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D88908E0-84BA-4364-8546-56BDE2294A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222320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79485"/>
    </mc:Choice>
    <mc:Fallback xmlns="">
      <p:transition spd="slow" advTm="7948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540585" y="986608"/>
                <a:ext cx="11110823" cy="152367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power in watts in a circuit with resistance in ohms varies according to </a:t>
                </a:r>
                <a14:m>
                  <m:oMath xmlns:m="http://schemas.openxmlformats.org/officeDocument/2006/math"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36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num>
                      <m:den>
                        <m:sSup>
                          <m:sSupPr>
                            <m:ctrlP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. Find the resistance that gives maximum power. </a:t>
                </a:r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540585" y="986608"/>
                <a:ext cx="11110823" cy="1523679"/>
              </a:xfrm>
              <a:blipFill>
                <a:blip r:embed="rId4"/>
                <a:stretch>
                  <a:fillRect l="-1153" r="-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58CB7C-DF38-4FCF-BC2A-6A0DAEEF67F7}"/>
                  </a:ext>
                </a:extLst>
              </p:cNvPr>
              <p:cNvSpPr txBox="1"/>
              <p:nvPr/>
            </p:nvSpPr>
            <p:spPr>
              <a:xfrm>
                <a:off x="2248615" y="2253326"/>
                <a:ext cx="7694762" cy="41887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(2)(</m:t>
                    </m:r>
                    <m:r>
                      <a:rPr lang="en-US" sz="20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sz="20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+4)(36</m:t>
                    </m:r>
                    <m:r>
                      <a:rPr lang="en-US" sz="20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sz="20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r>
                      <m:rPr>
                        <m:nor/>
                      </m:rPr>
                      <a:rPr lang="en-US" sz="2000" dirty="0">
                        <a:cs typeface="Times New Roman" panose="02020603050405020304" pitchFamily="18" charset="0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+4)(72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r>
                      <m:rPr>
                        <m:nor/>
                      </m:rPr>
                      <a:rPr lang="en-US" sz="2000" dirty="0">
                        <a:cs typeface="Times New Roman" panose="02020603050405020304" pitchFamily="18" charset="0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72</m:t>
                    </m:r>
                    <m:sSup>
                      <m:sSupPr>
                        <m:ctrlP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288</m:t>
                    </m:r>
                    <m:r>
                      <a:rPr lang="en-US" sz="20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r>
                      <m:rPr>
                        <m:nor/>
                      </m:rPr>
                      <a:rPr lang="en-US" sz="2000" dirty="0">
                        <a:cs typeface="Times New Roman" panose="02020603050405020304" pitchFamily="18" charset="0"/>
                      </a:rPr>
                      <m:t> </m:t>
                    </m:r>
                    <m:sSup>
                      <m:sSupPr>
                        <m:ctrlP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</m:t>
                        </m:r>
                      </m:e>
                      <m:sup>
                        <m:r>
                          <a:rPr lang="en-US" sz="20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72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+288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+8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+16)</m:t>
                    </m:r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72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+288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28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+576</m:t>
                    </m:r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72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+288</m:t>
                    </m:r>
                    <m:r>
                      <a:rPr lang="en-US" sz="20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</m:oMath>
                </a14:m>
                <a:r>
                  <a:rPr lang="en-US" sz="2000" dirty="0"/>
                  <a:t> =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+288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+576</m:t>
                    </m:r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=576</m:t>
                    </m:r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e>
                      <m:sup>
                        <m:r>
                          <a:rPr lang="en-US" sz="2000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</m:t>
                    </m:r>
                    <m:r>
                      <a:rPr lang="en-US" sz="2000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=4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58CB7C-DF38-4FCF-BC2A-6A0DAEEF67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8615" y="2253326"/>
                <a:ext cx="7694762" cy="4188775"/>
              </a:xfrm>
              <a:prstGeom prst="rect">
                <a:avLst/>
              </a:prstGeom>
              <a:blipFill>
                <a:blip r:embed="rId6"/>
                <a:stretch>
                  <a:fillRect l="-713" b="-131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B8ED014D-2CB6-442C-97C9-435B85F4758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7841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18290"/>
    </mc:Choice>
    <mc:Fallback xmlns="">
      <p:transition spd="slow" advTm="182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460773" y="717925"/>
                <a:ext cx="11110823" cy="152367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power in watts in a circuit with resistance in ohms varies according to </a:t>
                </a:r>
                <a14:m>
                  <m:oMath xmlns:m="http://schemas.openxmlformats.org/officeDocument/2006/math"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sz="24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36</m:t>
                        </m:r>
                        <m:r>
                          <a:rPr lang="en-US" sz="24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num>
                      <m:den>
                        <m:sSup>
                          <m:sSupPr>
                            <m:ctrlP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𝑅</m:t>
                            </m:r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+4)</m:t>
                            </m:r>
                          </m:e>
                          <m:sup>
                            <m:r>
                              <a:rPr lang="en-US" sz="24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</m:oMath>
                </a14:m>
                <a:r>
                  <a:rPr lang="en-US" sz="24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. Find the resistance that gives maximum power. </a:t>
                </a:r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460773" y="717925"/>
                <a:ext cx="11110823" cy="1523679"/>
              </a:xfrm>
              <a:blipFill>
                <a:blip r:embed="rId4"/>
                <a:stretch>
                  <a:fillRect l="-1207" r="-43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58CB7C-DF38-4FCF-BC2A-6A0DAEEF67F7}"/>
                  </a:ext>
                </a:extLst>
              </p:cNvPr>
              <p:cNvSpPr txBox="1"/>
              <p:nvPr/>
            </p:nvSpPr>
            <p:spPr>
              <a:xfrm>
                <a:off x="2248617" y="1763043"/>
                <a:ext cx="7694762" cy="957121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n-US" sz="2000" b="0" i="1" smtClean="0">
                        <a:latin typeface="Cambria Math" panose="02040503050406030204" pitchFamily="18" charset="0"/>
                      </a:rPr>
                      <m:t>=4Ω</m:t>
                    </m:r>
                  </m:oMath>
                </a14:m>
                <a:endParaRPr lang="en-US" sz="2000" dirty="0"/>
              </a:p>
              <a:p>
                <a:pPr marL="285750" indent="-285750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n-US" sz="2000" i="1" dirty="0" smtClean="0">
                        <a:latin typeface="Cambria Math" panose="02040503050406030204" pitchFamily="18" charset="0"/>
                      </a:rPr>
                      <m:t>=2.25</m:t>
                    </m:r>
                    <m:r>
                      <a:rPr lang="en-US" sz="2000" i="1" dirty="0">
                        <a:latin typeface="Cambria Math" panose="02040503050406030204" pitchFamily="18" charset="0"/>
                      </a:rPr>
                      <m:t>𝑊</m:t>
                    </m:r>
                  </m:oMath>
                </a14:m>
                <a:endParaRPr lang="en-US" sz="2000" dirty="0"/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E58CB7C-DF38-4FCF-BC2A-6A0DAEEF67F7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248617" y="1763043"/>
                <a:ext cx="7694762" cy="957121"/>
              </a:xfrm>
              <a:prstGeom prst="rect">
                <a:avLst/>
              </a:prstGeom>
              <a:blipFill>
                <a:blip r:embed="rId5"/>
                <a:stretch>
                  <a:fillRect l="-713" b="-95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355EDCE8-9C7A-4C8C-AA51-3DA7CB834F5C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540583" y="2840867"/>
            <a:ext cx="10951201" cy="3827033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9CEEFFC1-8240-46DC-A769-B71FF04339A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07821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3955"/>
    </mc:Choice>
    <mc:Fallback xmlns="">
      <p:transition spd="slow" advTm="5395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https://www.autodesk.com/products/fusion-360/overview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48924</TotalTime>
  <Words>318</Words>
  <Application>Microsoft Office PowerPoint</Application>
  <PresentationFormat>Widescreen</PresentationFormat>
  <Paragraphs>37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Century Gothic</vt:lpstr>
      <vt:lpstr>Times New Roman</vt:lpstr>
      <vt:lpstr>Mesh</vt:lpstr>
      <vt:lpstr>Maximum &amp; Minimum Applied Electronics Example 1 </vt:lpstr>
      <vt:lpstr>Maximum &amp; Minimum</vt:lpstr>
      <vt:lpstr>Maximum &amp; Minimum</vt:lpstr>
      <vt:lpstr>Maximum &amp; Minimum</vt:lpstr>
      <vt:lpstr>Maximum &amp; Minimum</vt:lpstr>
      <vt:lpstr>Maximum &amp; Minimum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250</cp:revision>
  <dcterms:created xsi:type="dcterms:W3CDTF">2019-08-29T21:54:18Z</dcterms:created>
  <dcterms:modified xsi:type="dcterms:W3CDTF">2020-04-16T18:17:49Z</dcterms:modified>
</cp:coreProperties>
</file>